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8"/>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9" r:id="rId20"/>
    <p:sldId id="331" r:id="rId21"/>
    <p:sldId id="340" r:id="rId22"/>
    <p:sldId id="341" r:id="rId23"/>
    <p:sldId id="299" r:id="rId24"/>
    <p:sldId id="342" r:id="rId25"/>
    <p:sldId id="358" r:id="rId26"/>
    <p:sldId id="359" r:id="rId27"/>
    <p:sldId id="344" r:id="rId28"/>
    <p:sldId id="360" r:id="rId29"/>
    <p:sldId id="345" r:id="rId30"/>
    <p:sldId id="346" r:id="rId31"/>
    <p:sldId id="347" r:id="rId32"/>
    <p:sldId id="348" r:id="rId33"/>
    <p:sldId id="362" r:id="rId34"/>
    <p:sldId id="363" r:id="rId35"/>
    <p:sldId id="364" r:id="rId36"/>
    <p:sldId id="350" r:id="rId37"/>
    <p:sldId id="351" r:id="rId38"/>
    <p:sldId id="352" r:id="rId39"/>
    <p:sldId id="349" r:id="rId40"/>
    <p:sldId id="300" r:id="rId41"/>
    <p:sldId id="353" r:id="rId42"/>
    <p:sldId id="354" r:id="rId43"/>
    <p:sldId id="355" r:id="rId44"/>
    <p:sldId id="301" r:id="rId45"/>
    <p:sldId id="302" r:id="rId46"/>
    <p:sldId id="298" r:id="rId47"/>
  </p:sldIdLst>
  <p:sldSz cx="12192000" cy="6858000"/>
  <p:notesSz cx="6858000" cy="9144000"/>
  <p:embeddedFontLst>
    <p:embeddedFont>
      <p:font typeface="Calibri" panose="020F0502020204030204" pitchFamily="34" charset="0"/>
      <p:regular r:id="rId49"/>
      <p:bold r:id="rId50"/>
      <p:italic r:id="rId51"/>
      <p:boldItalic r:id="rId52"/>
    </p:embeddedFont>
    <p:embeddedFont>
      <p:font typeface="Arial Nova Light" panose="020B0604020202020204" charset="0"/>
      <p:regular r:id="rId53"/>
      <p:italic r:id="rId54"/>
    </p:embeddedFont>
    <p:embeddedFont>
      <p:font typeface="Inter Display ExtraLight" panose="02000303000000020004" pitchFamily="2" charset="0"/>
      <p:regular r:id="rId55"/>
      <p:italic r:id="rId56"/>
    </p:embeddedFont>
    <p:embeddedFont>
      <p:font typeface="Garamond" panose="02020404030301010803" pitchFamily="18" charset="0"/>
      <p:regular r:id="rId57"/>
      <p:bold r:id="rId58"/>
      <p:italic r:id="rId59"/>
    </p:embeddedFont>
    <p:embeddedFont>
      <p:font typeface="Inter Extra Light" panose="02000503000000020004"/>
      <p:regular r:id="rId60"/>
      <p:italic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0F0F2"/>
    <a:srgbClr val="121219"/>
    <a:srgbClr val="F2F2EB"/>
    <a:srgbClr val="F3F2ED"/>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4173" autoAdjust="0"/>
  </p:normalViewPr>
  <p:slideViewPr>
    <p:cSldViewPr snapToGrid="0" showGuides="1">
      <p:cViewPr varScale="1">
        <p:scale>
          <a:sx n="96" d="100"/>
          <a:sy n="96" d="100"/>
        </p:scale>
        <p:origin x="178" y="3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a:t>
            </a:fld>
            <a:endParaRPr lang="en-US"/>
          </a:p>
        </p:txBody>
      </p:sp>
    </p:spTree>
    <p:extLst>
      <p:ext uri="{BB962C8B-B14F-4D97-AF65-F5344CB8AC3E}">
        <p14:creationId xmlns:p14="http://schemas.microsoft.com/office/powerpoint/2010/main" val="3860727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11</a:t>
            </a:fld>
            <a:endParaRPr lang="en-US"/>
          </a:p>
        </p:txBody>
      </p:sp>
    </p:spTree>
    <p:extLst>
      <p:ext uri="{BB962C8B-B14F-4D97-AF65-F5344CB8AC3E}">
        <p14:creationId xmlns:p14="http://schemas.microsoft.com/office/powerpoint/2010/main" val="2856460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12</a:t>
            </a:fld>
            <a:endParaRPr lang="en-US"/>
          </a:p>
        </p:txBody>
      </p:sp>
    </p:spTree>
    <p:extLst>
      <p:ext uri="{BB962C8B-B14F-4D97-AF65-F5344CB8AC3E}">
        <p14:creationId xmlns:p14="http://schemas.microsoft.com/office/powerpoint/2010/main" val="4204757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13</a:t>
            </a:fld>
            <a:endParaRPr lang="en-US"/>
          </a:p>
        </p:txBody>
      </p:sp>
    </p:spTree>
    <p:extLst>
      <p:ext uri="{BB962C8B-B14F-4D97-AF65-F5344CB8AC3E}">
        <p14:creationId xmlns:p14="http://schemas.microsoft.com/office/powerpoint/2010/main" val="31389090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14</a:t>
            </a:fld>
            <a:endParaRPr lang="en-US"/>
          </a:p>
        </p:txBody>
      </p:sp>
    </p:spTree>
    <p:extLst>
      <p:ext uri="{BB962C8B-B14F-4D97-AF65-F5344CB8AC3E}">
        <p14:creationId xmlns:p14="http://schemas.microsoft.com/office/powerpoint/2010/main" val="27482989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15</a:t>
            </a:fld>
            <a:endParaRPr lang="en-US"/>
          </a:p>
        </p:txBody>
      </p:sp>
    </p:spTree>
    <p:extLst>
      <p:ext uri="{BB962C8B-B14F-4D97-AF65-F5344CB8AC3E}">
        <p14:creationId xmlns:p14="http://schemas.microsoft.com/office/powerpoint/2010/main" val="3084869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344872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3229992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18</a:t>
            </a:fld>
            <a:endParaRPr lang="en-US"/>
          </a:p>
        </p:txBody>
      </p:sp>
    </p:spTree>
    <p:extLst>
      <p:ext uri="{BB962C8B-B14F-4D97-AF65-F5344CB8AC3E}">
        <p14:creationId xmlns:p14="http://schemas.microsoft.com/office/powerpoint/2010/main" val="1027883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0908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a:t>
            </a:fld>
            <a:endParaRPr lang="en-US"/>
          </a:p>
        </p:txBody>
      </p:sp>
    </p:spTree>
    <p:extLst>
      <p:ext uri="{BB962C8B-B14F-4D97-AF65-F5344CB8AC3E}">
        <p14:creationId xmlns:p14="http://schemas.microsoft.com/office/powerpoint/2010/main" val="1520504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20</a:t>
            </a:fld>
            <a:endParaRPr lang="en-US"/>
          </a:p>
        </p:txBody>
      </p:sp>
    </p:spTree>
    <p:extLst>
      <p:ext uri="{BB962C8B-B14F-4D97-AF65-F5344CB8AC3E}">
        <p14:creationId xmlns:p14="http://schemas.microsoft.com/office/powerpoint/2010/main" val="4029633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21</a:t>
            </a:fld>
            <a:endParaRPr lang="en-US"/>
          </a:p>
        </p:txBody>
      </p:sp>
    </p:spTree>
    <p:extLst>
      <p:ext uri="{BB962C8B-B14F-4D97-AF65-F5344CB8AC3E}">
        <p14:creationId xmlns:p14="http://schemas.microsoft.com/office/powerpoint/2010/main" val="8996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22</a:t>
            </a:fld>
            <a:endParaRPr lang="en-US"/>
          </a:p>
        </p:txBody>
      </p:sp>
    </p:spTree>
    <p:extLst>
      <p:ext uri="{BB962C8B-B14F-4D97-AF65-F5344CB8AC3E}">
        <p14:creationId xmlns:p14="http://schemas.microsoft.com/office/powerpoint/2010/main" val="30348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23</a:t>
            </a:fld>
            <a:endParaRPr lang="en-US"/>
          </a:p>
        </p:txBody>
      </p:sp>
    </p:spTree>
    <p:extLst>
      <p:ext uri="{BB962C8B-B14F-4D97-AF65-F5344CB8AC3E}">
        <p14:creationId xmlns:p14="http://schemas.microsoft.com/office/powerpoint/2010/main" val="1304278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24</a:t>
            </a:fld>
            <a:endParaRPr lang="en-US"/>
          </a:p>
        </p:txBody>
      </p:sp>
    </p:spTree>
    <p:extLst>
      <p:ext uri="{BB962C8B-B14F-4D97-AF65-F5344CB8AC3E}">
        <p14:creationId xmlns:p14="http://schemas.microsoft.com/office/powerpoint/2010/main" val="1269200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25</a:t>
            </a:fld>
            <a:endParaRPr lang="en-US"/>
          </a:p>
        </p:txBody>
      </p:sp>
    </p:spTree>
    <p:extLst>
      <p:ext uri="{BB962C8B-B14F-4D97-AF65-F5344CB8AC3E}">
        <p14:creationId xmlns:p14="http://schemas.microsoft.com/office/powerpoint/2010/main" val="1367856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26</a:t>
            </a:fld>
            <a:endParaRPr lang="en-US"/>
          </a:p>
        </p:txBody>
      </p:sp>
    </p:spTree>
    <p:extLst>
      <p:ext uri="{BB962C8B-B14F-4D97-AF65-F5344CB8AC3E}">
        <p14:creationId xmlns:p14="http://schemas.microsoft.com/office/powerpoint/2010/main" val="1326718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27</a:t>
            </a:fld>
            <a:endParaRPr lang="en-US"/>
          </a:p>
        </p:txBody>
      </p:sp>
    </p:spTree>
    <p:extLst>
      <p:ext uri="{BB962C8B-B14F-4D97-AF65-F5344CB8AC3E}">
        <p14:creationId xmlns:p14="http://schemas.microsoft.com/office/powerpoint/2010/main" val="26356127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28</a:t>
            </a:fld>
            <a:endParaRPr lang="en-US"/>
          </a:p>
        </p:txBody>
      </p:sp>
    </p:spTree>
    <p:extLst>
      <p:ext uri="{BB962C8B-B14F-4D97-AF65-F5344CB8AC3E}">
        <p14:creationId xmlns:p14="http://schemas.microsoft.com/office/powerpoint/2010/main" val="22673712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29</a:t>
            </a:fld>
            <a:endParaRPr lang="en-US"/>
          </a:p>
        </p:txBody>
      </p:sp>
    </p:spTree>
    <p:extLst>
      <p:ext uri="{BB962C8B-B14F-4D97-AF65-F5344CB8AC3E}">
        <p14:creationId xmlns:p14="http://schemas.microsoft.com/office/powerpoint/2010/main" val="3455145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a:t>
            </a:fld>
            <a:endParaRPr lang="en-US"/>
          </a:p>
        </p:txBody>
      </p:sp>
    </p:spTree>
    <p:extLst>
      <p:ext uri="{BB962C8B-B14F-4D97-AF65-F5344CB8AC3E}">
        <p14:creationId xmlns:p14="http://schemas.microsoft.com/office/powerpoint/2010/main" val="280658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30</a:t>
            </a:fld>
            <a:endParaRPr lang="en-US"/>
          </a:p>
        </p:txBody>
      </p:sp>
    </p:spTree>
    <p:extLst>
      <p:ext uri="{BB962C8B-B14F-4D97-AF65-F5344CB8AC3E}">
        <p14:creationId xmlns:p14="http://schemas.microsoft.com/office/powerpoint/2010/main" val="974397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31</a:t>
            </a:fld>
            <a:endParaRPr lang="en-US"/>
          </a:p>
        </p:txBody>
      </p:sp>
    </p:spTree>
    <p:extLst>
      <p:ext uri="{BB962C8B-B14F-4D97-AF65-F5344CB8AC3E}">
        <p14:creationId xmlns:p14="http://schemas.microsoft.com/office/powerpoint/2010/main" val="340014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32</a:t>
            </a:fld>
            <a:endParaRPr lang="en-US"/>
          </a:p>
        </p:txBody>
      </p:sp>
    </p:spTree>
    <p:extLst>
      <p:ext uri="{BB962C8B-B14F-4D97-AF65-F5344CB8AC3E}">
        <p14:creationId xmlns:p14="http://schemas.microsoft.com/office/powerpoint/2010/main" val="4114916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33</a:t>
            </a:fld>
            <a:endParaRPr lang="en-US"/>
          </a:p>
        </p:txBody>
      </p:sp>
    </p:spTree>
    <p:extLst>
      <p:ext uri="{BB962C8B-B14F-4D97-AF65-F5344CB8AC3E}">
        <p14:creationId xmlns:p14="http://schemas.microsoft.com/office/powerpoint/2010/main" val="22082332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from other domains:</a:t>
            </a:r>
          </a:p>
          <a:p>
            <a:r>
              <a:rPr lang="en-US" dirty="0"/>
              <a:t>When clustering customers, ensure they are using the same currency</a:t>
            </a:r>
          </a:p>
          <a:p>
            <a:r>
              <a:rPr lang="en-US" dirty="0"/>
              <a:t>When clustering time related data, ensure everything relates to the same time zone (or UTC)</a:t>
            </a:r>
          </a:p>
          <a:p>
            <a:r>
              <a:rPr lang="en-US" dirty="0"/>
              <a:t>When clustering colors, we need a model where the colors are </a:t>
            </a:r>
            <a:r>
              <a:rPr lang="en-US" b="1" i="1" dirty="0"/>
              <a:t>perceptually </a:t>
            </a:r>
            <a:r>
              <a:rPr lang="en-US" dirty="0"/>
              <a:t>equidistant, this is not the case for RGB, this is the case for </a:t>
            </a:r>
            <a:r>
              <a:rPr lang="en-US" dirty="0" err="1"/>
              <a:t>CIELab</a:t>
            </a:r>
            <a:r>
              <a:rPr lang="en-US" dirty="0"/>
              <a:t>*  or CIELUV</a:t>
            </a:r>
          </a:p>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34</a:t>
            </a:fld>
            <a:endParaRPr lang="en-US"/>
          </a:p>
        </p:txBody>
      </p:sp>
    </p:spTree>
    <p:extLst>
      <p:ext uri="{BB962C8B-B14F-4D97-AF65-F5344CB8AC3E}">
        <p14:creationId xmlns:p14="http://schemas.microsoft.com/office/powerpoint/2010/main" val="8463781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following heuristic to select if we should use the Cartesian distance or the Manhattan distance (this is just a sample to get you going, of course based on the domain and what you are looking for there will be other aspects of the evaluation rubric):</a:t>
            </a:r>
          </a:p>
          <a:p>
            <a:endParaRPr lang="en-US" dirty="0"/>
          </a:p>
          <a:p>
            <a:pPr marL="228600" indent="-228600">
              <a:buFont typeface="+mj-lt"/>
              <a:buAutoNum type="arabicPeriod"/>
            </a:pPr>
            <a:r>
              <a:rPr lang="en-US" b="1" dirty="0"/>
              <a:t>Feature Scaling Sensitivity</a:t>
            </a:r>
          </a:p>
          <a:p>
            <a:pPr marL="685800" lvl="1" indent="-228600">
              <a:buFont typeface="+mj-lt"/>
              <a:buAutoNum type="arabicPeriod"/>
            </a:pPr>
            <a:r>
              <a:rPr lang="en-US" b="1" dirty="0"/>
              <a:t>Cartesian Distance</a:t>
            </a:r>
            <a:r>
              <a:rPr lang="en-US" dirty="0"/>
              <a:t>: Highly influenced by differences in the scale of features. If one feature has a much larger range of values than others, it can dominate the distance calculation.</a:t>
            </a:r>
          </a:p>
          <a:p>
            <a:pPr marL="685800" lvl="1" indent="-228600">
              <a:buFont typeface="+mj-lt"/>
              <a:buAutoNum type="arabicPeriod"/>
            </a:pPr>
            <a:r>
              <a:rPr lang="en-US" b="1" dirty="0"/>
              <a:t>Manhattan Distance</a:t>
            </a:r>
            <a:r>
              <a:rPr lang="en-US" dirty="0"/>
              <a:t>: Less sensitive to scaling discrepancies. It gives equal weight to changes in each dimension (feature), mitigating dominance by large-scale features.</a:t>
            </a:r>
          </a:p>
          <a:p>
            <a:pPr marL="685800" lvl="1" indent="-228600">
              <a:buFont typeface="+mj-lt"/>
              <a:buAutoNum type="arabicPeriod"/>
            </a:pPr>
            <a:r>
              <a:rPr lang="en-US" i="1" dirty="0"/>
              <a:t>Example</a:t>
            </a:r>
            <a:r>
              <a:rPr lang="en-US" dirty="0"/>
              <a:t>: Clustering customers based on both age and annual income. If income isn't normalized, its vast differences may overwhelm the impact of age differences. Manhattan distance would make clustering less biased towards income.</a:t>
            </a:r>
          </a:p>
          <a:p>
            <a:pPr marL="228600" indent="-228600">
              <a:buFont typeface="+mj-lt"/>
              <a:buAutoNum type="arabicPeriod"/>
            </a:pPr>
            <a:endParaRPr lang="en-US" dirty="0"/>
          </a:p>
          <a:p>
            <a:pPr marL="228600" indent="-228600">
              <a:buFont typeface="+mj-lt"/>
              <a:buAutoNum type="arabicPeriod"/>
            </a:pPr>
            <a:r>
              <a:rPr lang="en-US" b="1" dirty="0"/>
              <a:t>High-Dimensional Data with Sparse Features</a:t>
            </a:r>
          </a:p>
          <a:p>
            <a:pPr marL="685800" lvl="1" indent="-228600">
              <a:buFont typeface="+mj-lt"/>
              <a:buAutoNum type="arabicPeriod"/>
            </a:pPr>
            <a:r>
              <a:rPr lang="en-US" b="1" dirty="0"/>
              <a:t>Cartesian Distance </a:t>
            </a:r>
            <a:r>
              <a:rPr lang="en-US" dirty="0"/>
              <a:t>in High Dimensions: Loses its geometric interpretation, becoming less intuitive. Differences are spread across many dimensions, potentially diluting the "closeness" signal.</a:t>
            </a:r>
          </a:p>
          <a:p>
            <a:pPr marL="685800" lvl="1" indent="-228600">
              <a:buFont typeface="+mj-lt"/>
              <a:buAutoNum type="arabicPeriod"/>
            </a:pPr>
            <a:r>
              <a:rPr lang="en-US" b="1" dirty="0"/>
              <a:t>Manhattan Distance </a:t>
            </a:r>
            <a:r>
              <a:rPr lang="en-US" dirty="0"/>
              <a:t>with Sparse Features: Focuses on the dimensions where changes actually occur. If features are mostly zeros, Manhattan distance considers only the dimensions where the data points differ, potentially leading to more meaningful clusters.</a:t>
            </a:r>
          </a:p>
          <a:p>
            <a:pPr marL="685800" lvl="1" indent="-228600">
              <a:buFont typeface="+mj-lt"/>
              <a:buAutoNum type="arabicPeriod"/>
            </a:pPr>
            <a:r>
              <a:rPr lang="en-US" i="1" dirty="0"/>
              <a:t>Example</a:t>
            </a:r>
            <a:r>
              <a:rPr lang="en-US" dirty="0"/>
              <a:t>: Clustering text documents based on word occurrence. Documents are high-dimensional (many word features), and most words don't occur in a given document (sparse). Manhattan distance focuses on the co-occurrence of words, rather than overall "geometric" distance in a high-dimensional space.</a:t>
            </a:r>
          </a:p>
          <a:p>
            <a:pPr marL="228600" indent="-228600">
              <a:buFont typeface="+mj-lt"/>
              <a:buAutoNum type="arabicPeriod"/>
            </a:pPr>
            <a:endParaRPr lang="en-US" dirty="0"/>
          </a:p>
          <a:p>
            <a:pPr marL="228600" indent="-228600">
              <a:buFont typeface="+mj-lt"/>
              <a:buAutoNum type="arabicPeriod"/>
            </a:pPr>
            <a:r>
              <a:rPr lang="en-US" b="1" dirty="0"/>
              <a:t>Ordinal Features</a:t>
            </a:r>
          </a:p>
          <a:p>
            <a:pPr marL="685800" lvl="1" indent="-228600">
              <a:buFont typeface="+mj-lt"/>
              <a:buAutoNum type="arabicPeriod"/>
            </a:pPr>
            <a:r>
              <a:rPr lang="en-US" b="1" dirty="0"/>
              <a:t>Cartesian Distance</a:t>
            </a:r>
            <a:r>
              <a:rPr lang="en-US" dirty="0"/>
              <a:t>: Assumes that the magnitude of difference along a dimension is meaningful on a continuous scale.</a:t>
            </a:r>
          </a:p>
          <a:p>
            <a:pPr marL="685800" lvl="1" indent="-228600">
              <a:buFont typeface="+mj-lt"/>
              <a:buAutoNum type="arabicPeriod"/>
            </a:pPr>
            <a:r>
              <a:rPr lang="en-US" b="1" dirty="0"/>
              <a:t>Manhattan Distance</a:t>
            </a:r>
            <a:r>
              <a:rPr lang="en-US" dirty="0"/>
              <a:t>: Handles ordinal features (e.g., survey ratings: bad, neutral, good) where relative differences between values are meaningful, but not the exact numeric distance.</a:t>
            </a:r>
          </a:p>
          <a:p>
            <a:pPr marL="228600" indent="-228600">
              <a:buFont typeface="+mj-lt"/>
              <a:buAutoNum type="arabicPeriod"/>
            </a:pPr>
            <a:endParaRPr lang="en-US" dirty="0"/>
          </a:p>
          <a:p>
            <a:pPr marL="228600" indent="-228600">
              <a:buFont typeface="+mj-lt"/>
              <a:buAutoNum type="arabicPeriod"/>
            </a:pPr>
            <a:r>
              <a:rPr lang="en-US" b="1" dirty="0"/>
              <a:t>Prioritizing Feature Independence</a:t>
            </a:r>
          </a:p>
          <a:p>
            <a:pPr marL="685800" lvl="1" indent="-228600">
              <a:buFont typeface="+mj-lt"/>
              <a:buAutoNum type="arabicPeriod"/>
            </a:pPr>
            <a:r>
              <a:rPr lang="en-US" b="1" dirty="0"/>
              <a:t>Cartesian Distance</a:t>
            </a:r>
            <a:r>
              <a:rPr lang="en-US" dirty="0"/>
              <a:t>: Considers interaction between features (e.g., a change in x and y coordinates together has a larger effect than the sum of their individual changes).</a:t>
            </a:r>
          </a:p>
          <a:p>
            <a:pPr marL="685800" lvl="1" indent="-228600">
              <a:buFont typeface="+mj-lt"/>
              <a:buAutoNum type="arabicPeriod"/>
            </a:pPr>
            <a:r>
              <a:rPr lang="en-US" b="1" dirty="0"/>
              <a:t>Manhattan Distance</a:t>
            </a:r>
            <a:r>
              <a:rPr lang="en-US" dirty="0"/>
              <a:t>: Treats each dimension independently. This can be valuable when you want to find clusters where changes in one feature don't necessarily strongly imply changes in another.</a:t>
            </a:r>
          </a:p>
        </p:txBody>
      </p:sp>
      <p:sp>
        <p:nvSpPr>
          <p:cNvPr id="4" name="Slide Number Placeholder 3"/>
          <p:cNvSpPr>
            <a:spLocks noGrp="1"/>
          </p:cNvSpPr>
          <p:nvPr>
            <p:ph type="sldNum" sz="quarter" idx="5"/>
          </p:nvPr>
        </p:nvSpPr>
        <p:spPr/>
        <p:txBody>
          <a:bodyPr/>
          <a:lstStyle/>
          <a:p>
            <a:fld id="{E6E46EDE-589B-47B2-B432-EF18B6AF4671}" type="slidenum">
              <a:rPr lang="en-US" smtClean="0"/>
              <a:t>35</a:t>
            </a:fld>
            <a:endParaRPr lang="en-US"/>
          </a:p>
        </p:txBody>
      </p:sp>
    </p:spTree>
    <p:extLst>
      <p:ext uri="{BB962C8B-B14F-4D97-AF65-F5344CB8AC3E}">
        <p14:creationId xmlns:p14="http://schemas.microsoft.com/office/powerpoint/2010/main" val="23511936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36</a:t>
            </a:fld>
            <a:endParaRPr lang="en-US"/>
          </a:p>
        </p:txBody>
      </p:sp>
    </p:spTree>
    <p:extLst>
      <p:ext uri="{BB962C8B-B14F-4D97-AF65-F5344CB8AC3E}">
        <p14:creationId xmlns:p14="http://schemas.microsoft.com/office/powerpoint/2010/main" val="4412325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37</a:t>
            </a:fld>
            <a:endParaRPr lang="en-US"/>
          </a:p>
        </p:txBody>
      </p:sp>
    </p:spTree>
    <p:extLst>
      <p:ext uri="{BB962C8B-B14F-4D97-AF65-F5344CB8AC3E}">
        <p14:creationId xmlns:p14="http://schemas.microsoft.com/office/powerpoint/2010/main" val="35901203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38</a:t>
            </a:fld>
            <a:endParaRPr lang="en-US"/>
          </a:p>
        </p:txBody>
      </p:sp>
    </p:spTree>
    <p:extLst>
      <p:ext uri="{BB962C8B-B14F-4D97-AF65-F5344CB8AC3E}">
        <p14:creationId xmlns:p14="http://schemas.microsoft.com/office/powerpoint/2010/main" val="984487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39</a:t>
            </a:fld>
            <a:endParaRPr lang="en-US"/>
          </a:p>
        </p:txBody>
      </p:sp>
    </p:spTree>
    <p:extLst>
      <p:ext uri="{BB962C8B-B14F-4D97-AF65-F5344CB8AC3E}">
        <p14:creationId xmlns:p14="http://schemas.microsoft.com/office/powerpoint/2010/main" val="658146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a:t>
            </a:fld>
            <a:endParaRPr lang="en-US"/>
          </a:p>
        </p:txBody>
      </p:sp>
    </p:spTree>
    <p:extLst>
      <p:ext uri="{BB962C8B-B14F-4D97-AF65-F5344CB8AC3E}">
        <p14:creationId xmlns:p14="http://schemas.microsoft.com/office/powerpoint/2010/main" val="1772656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40</a:t>
            </a:fld>
            <a:endParaRPr lang="en-US"/>
          </a:p>
        </p:txBody>
      </p:sp>
    </p:spTree>
    <p:extLst>
      <p:ext uri="{BB962C8B-B14F-4D97-AF65-F5344CB8AC3E}">
        <p14:creationId xmlns:p14="http://schemas.microsoft.com/office/powerpoint/2010/main" val="3228035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41</a:t>
            </a:fld>
            <a:endParaRPr lang="en-US"/>
          </a:p>
        </p:txBody>
      </p:sp>
    </p:spTree>
    <p:extLst>
      <p:ext uri="{BB962C8B-B14F-4D97-AF65-F5344CB8AC3E}">
        <p14:creationId xmlns:p14="http://schemas.microsoft.com/office/powerpoint/2010/main" val="31977746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42</a:t>
            </a:fld>
            <a:endParaRPr lang="en-US"/>
          </a:p>
        </p:txBody>
      </p:sp>
    </p:spTree>
    <p:extLst>
      <p:ext uri="{BB962C8B-B14F-4D97-AF65-F5344CB8AC3E}">
        <p14:creationId xmlns:p14="http://schemas.microsoft.com/office/powerpoint/2010/main" val="447792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43</a:t>
            </a:fld>
            <a:endParaRPr lang="en-US"/>
          </a:p>
        </p:txBody>
      </p:sp>
    </p:spTree>
    <p:extLst>
      <p:ext uri="{BB962C8B-B14F-4D97-AF65-F5344CB8AC3E}">
        <p14:creationId xmlns:p14="http://schemas.microsoft.com/office/powerpoint/2010/main" val="18801612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44</a:t>
            </a:fld>
            <a:endParaRPr lang="en-US"/>
          </a:p>
        </p:txBody>
      </p:sp>
    </p:spTree>
    <p:extLst>
      <p:ext uri="{BB962C8B-B14F-4D97-AF65-F5344CB8AC3E}">
        <p14:creationId xmlns:p14="http://schemas.microsoft.com/office/powerpoint/2010/main" val="24514284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45</a:t>
            </a:fld>
            <a:endParaRPr lang="en-US"/>
          </a:p>
        </p:txBody>
      </p:sp>
    </p:spTree>
    <p:extLst>
      <p:ext uri="{BB962C8B-B14F-4D97-AF65-F5344CB8AC3E}">
        <p14:creationId xmlns:p14="http://schemas.microsoft.com/office/powerpoint/2010/main" val="23482007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46</a:t>
            </a:fld>
            <a:endParaRPr lang="en-US"/>
          </a:p>
        </p:txBody>
      </p:sp>
    </p:spTree>
    <p:extLst>
      <p:ext uri="{BB962C8B-B14F-4D97-AF65-F5344CB8AC3E}">
        <p14:creationId xmlns:p14="http://schemas.microsoft.com/office/powerpoint/2010/main" val="366934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4132126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6</a:t>
            </a:fld>
            <a:endParaRPr lang="en-US"/>
          </a:p>
        </p:txBody>
      </p:sp>
    </p:spTree>
    <p:extLst>
      <p:ext uri="{BB962C8B-B14F-4D97-AF65-F5344CB8AC3E}">
        <p14:creationId xmlns:p14="http://schemas.microsoft.com/office/powerpoint/2010/main" val="4262582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pPr marL="228600" indent="-228600">
              <a:buFont typeface="+mj-lt"/>
              <a:buAutoNum type="arabicPeriod"/>
            </a:pPr>
            <a:r>
              <a:rPr lang="en-US" dirty="0"/>
              <a:t>Eight Down </a:t>
            </a:r>
            <a:r>
              <a:rPr lang="en-US" dirty="0" err="1"/>
              <a:t>Toofaan</a:t>
            </a:r>
            <a:r>
              <a:rPr lang="en-US" dirty="0"/>
              <a:t> Mail (with English Subtitles): https://www.youtube.com/watch?v=VnHPtozfhRU</a:t>
            </a:r>
          </a:p>
          <a:p>
            <a:pPr marL="228600" indent="-228600">
              <a:buFont typeface="+mj-lt"/>
              <a:buAutoNum type="arabicPeriod"/>
            </a:pPr>
            <a:endParaRPr lang="en-US" dirty="0"/>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films that inspired the cinematography of “Eight Down </a:t>
            </a:r>
            <a:r>
              <a:rPr lang="en-US" dirty="0" err="1"/>
              <a:t>Toofaan</a:t>
            </a:r>
            <a:r>
              <a:rPr lang="en-US" dirty="0"/>
              <a:t> Mail”:</a:t>
            </a:r>
          </a:p>
          <a:p>
            <a:pPr marL="228600" indent="-228600">
              <a:buAutoNum type="arabicPeriod"/>
            </a:pPr>
            <a:r>
              <a:rPr lang="en-US" dirty="0"/>
              <a:t>The Wishing Tree: https://film-grab.com/2019/08/10/the-wishing-tree/</a:t>
            </a:r>
          </a:p>
          <a:p>
            <a:pPr marL="228600" indent="-228600">
              <a:buAutoNum type="arabicPeriod"/>
            </a:pPr>
            <a:r>
              <a:rPr lang="en-US" dirty="0"/>
              <a:t>Three </a:t>
            </a:r>
            <a:r>
              <a:rPr lang="en-US" dirty="0" err="1"/>
              <a:t>Colours</a:t>
            </a:r>
            <a:r>
              <a:rPr lang="en-US" dirty="0"/>
              <a:t>: White: https://film-grab.com/2014/09/16/three-colours-white/</a:t>
            </a:r>
          </a:p>
          <a:p>
            <a:pPr marL="228600" indent="-228600">
              <a:buAutoNum type="arabicPeriod"/>
            </a:pPr>
            <a:r>
              <a:rPr lang="en-US" dirty="0"/>
              <a:t>Beauty and the Beast (1978): https://film-grab.com/2020/09/13/beauty-and-the-beast-1978/</a:t>
            </a:r>
          </a:p>
          <a:p>
            <a:pPr marL="228600" indent="-228600">
              <a:buAutoNum type="arabicPeriod"/>
            </a:pPr>
            <a:r>
              <a:rPr lang="en-US" dirty="0"/>
              <a:t>The </a:t>
            </a:r>
            <a:r>
              <a:rPr lang="en-US" dirty="0" err="1"/>
              <a:t>Colour</a:t>
            </a:r>
            <a:r>
              <a:rPr lang="en-US" dirty="0"/>
              <a:t> of Pomegranates: https://film-grab.com/2019/05/09/the-colour-of-pomegranates/</a:t>
            </a:r>
          </a:p>
          <a:p>
            <a:pPr marL="228600" indent="-228600">
              <a:buAutoNum type="arabicPeriod"/>
            </a:pPr>
            <a:r>
              <a:rPr lang="en-US" dirty="0"/>
              <a:t>The Rain People: https://film-grab.com/2023/04/11/the-rain-people/</a:t>
            </a:r>
          </a:p>
          <a:p>
            <a:pPr marL="228600" indent="-228600">
              <a:buAutoNum type="arabicPeriod"/>
            </a:pPr>
            <a:r>
              <a:rPr lang="en-US" dirty="0"/>
              <a:t>The Passion of Anna: https://film-grab.com/2015/04/13/the-passion-of-anna/</a:t>
            </a:r>
          </a:p>
          <a:p>
            <a:pPr marL="228600" indent="-228600">
              <a:buAutoNum type="arabicPeriod"/>
            </a:pPr>
            <a:r>
              <a:rPr lang="en-US" dirty="0"/>
              <a:t>After The Rehearsal: https://film-grab.com/2015/07/13/after-the-rehearsal/</a:t>
            </a:r>
          </a:p>
          <a:p>
            <a:pPr marL="228600" indent="-228600">
              <a:buAutoNum type="arabicPeriod"/>
            </a:pPr>
            <a:r>
              <a:rPr lang="en-US" dirty="0"/>
              <a:t>Almanac of Fall: https://film-grab.com/2015/04/02/almanac-of-fall/</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9</a:t>
            </a:fld>
            <a:endParaRPr lang="en-US"/>
          </a:p>
        </p:txBody>
      </p:sp>
    </p:spTree>
    <p:extLst>
      <p:ext uri="{BB962C8B-B14F-4D97-AF65-F5344CB8AC3E}">
        <p14:creationId xmlns:p14="http://schemas.microsoft.com/office/powerpoint/2010/main" val="2296467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Display ExtraLight" panose="02000303000000020004" pitchFamily="2" charset="0"/>
          <a:ea typeface="Inter Display ExtraLight" panose="02000303000000020004" pitchFamily="2" charset="0"/>
          <a:cs typeface="Inter Display ExtraLight" panose="020003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www.youtube.com/watch?v=VnHPtozfhRU"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s://github.com/shauryashaurya/kandinsky"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3">
            <a:alphaModFix amt="7000"/>
            <a:extLst>
              <a:ext uri="{BEBA8EAE-BF5A-486C-A8C5-ECC9F3942E4B}">
                <a14:imgProps xmlns:a14="http://schemas.microsoft.com/office/drawing/2010/main">
                  <a14:imgLayer r:embed="rId4">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r>
              <a:rPr lang="en-US" sz="3600" dirty="0">
                <a:solidFill>
                  <a:schemeClr val="bg1">
                    <a:lumMod val="85000"/>
                  </a:schemeClr>
                </a:solidFill>
                <a:latin typeface="Arial Nova Light" panose="020B0304020202020204" pitchFamily="34" charset="0"/>
                <a:cs typeface="Courier New" panose="02070309020205020404" pitchFamily="49" charset="0"/>
              </a:rPr>
              <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the </a:t>
            </a:r>
            <a:r>
              <a:rPr lang="en-US" dirty="0">
                <a:solidFill>
                  <a:srgbClr val="FF0000"/>
                </a:solidFill>
              </a:rPr>
              <a:t>co</a:t>
            </a:r>
            <a:r>
              <a:rPr lang="en-US" dirty="0">
                <a:solidFill>
                  <a:srgbClr val="00B050"/>
                </a:solidFill>
              </a:rPr>
              <a:t>lo</a:t>
            </a:r>
            <a:r>
              <a:rPr lang="en-US" dirty="0">
                <a:solidFill>
                  <a:srgbClr val="0070C0"/>
                </a:solidFill>
              </a:rPr>
              <a:t>rs</a:t>
            </a:r>
            <a:r>
              <a:rPr lang="en-US" dirty="0"/>
              <a:t>?</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a:t>I used k-means++ to do it</a:t>
            </a:r>
          </a:p>
        </p:txBody>
      </p:sp>
      <p:sp>
        <p:nvSpPr>
          <p:cNvPr id="4" name="Content Placeholder 2">
            <a:extLst>
              <a:ext uri="{FF2B5EF4-FFF2-40B4-BE49-F238E27FC236}">
                <a16:creationId xmlns:a16="http://schemas.microsoft.com/office/drawing/2014/main" id="{9FDB7926-8020-1547-9DF8-9F67DEAE0C45}"/>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we’ll cover K-means first, the ++ is a way to better select the initial conditions, you’ll see</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a:t>
            </a:r>
            <a:r>
              <a:rPr lang="en-US" b="1" dirty="0"/>
              <a:t>closest</a:t>
            </a:r>
            <a:r>
              <a:rPr lang="en-US" dirty="0"/>
              <a: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
        <p:nvSpPr>
          <p:cNvPr id="6" name="Content Placeholder 2">
            <a:extLst>
              <a:ext uri="{FF2B5EF4-FFF2-40B4-BE49-F238E27FC236}">
                <a16:creationId xmlns:a16="http://schemas.microsoft.com/office/drawing/2014/main" id="{ABF14BAD-288D-1DC7-D4C0-E573A42DEA87}"/>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“distance” is how you find the closest centroid, define distance to mean the unit measure of the feature(s) you cluster  on</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3">
            <a:alphaModFix amt="4000"/>
            <a:extLst>
              <a:ext uri="{BEBA8EAE-BF5A-486C-A8C5-ECC9F3942E4B}">
                <a14:imgProps xmlns:a14="http://schemas.microsoft.com/office/drawing/2010/main">
                  <a14:imgLayer r:embed="rId4">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Cartesian, Manhattan, Cosine or custom based on the feature(s) you want to use to create the clusters.</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NumPy</a:t>
            </a:r>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3"/>
              </a:rPr>
              <a:t>https://www.youtube.com/watch?v=VnHPtozfhRU</a:t>
            </a:r>
            <a:r>
              <a:rPr lang="en-US" dirty="0"/>
              <a:t> </a:t>
            </a:r>
          </a:p>
          <a:p>
            <a:pPr marL="0" indent="0" algn="ctr">
              <a:buNone/>
            </a:pPr>
            <a:endParaRPr lang="en-US" dirty="0"/>
          </a:p>
          <a:p>
            <a:pPr marL="0" indent="0" algn="ctr">
              <a:buNone/>
            </a:pPr>
            <a:r>
              <a:rPr lang="en-US" sz="1800" dirty="0"/>
              <a:t>this project on GitHub: </a:t>
            </a:r>
            <a:r>
              <a:rPr lang="en-US" sz="1800" dirty="0">
                <a:hlinkClick r:id="rId4"/>
              </a:rPr>
              <a:t>https://github.com/shauryashaurya/kandinsky</a:t>
            </a:r>
            <a:endParaRPr lang="en-US" sz="1800" dirty="0"/>
          </a:p>
          <a:p>
            <a:pPr marL="0" indent="0" algn="ctr">
              <a:buNone/>
            </a:pPr>
            <a:r>
              <a:rPr lang="en-US" dirty="0">
                <a:solidFill>
                  <a:srgbClr val="92D050"/>
                </a:solidFill>
              </a:rPr>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748337" y="3081337"/>
            <a:ext cx="695326" cy="695326"/>
          </a:xfrm>
          <a:prstGeom prst="sun">
            <a:avLst>
              <a:gd name="adj" fmla="val 35274"/>
            </a:avLst>
          </a:prstGeom>
          <a:solidFill>
            <a:srgbClr val="FFFF00"/>
          </a:solid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5128</TotalTime>
  <Words>1434</Words>
  <Application>Microsoft Office PowerPoint</Application>
  <PresentationFormat>Widescreen</PresentationFormat>
  <Paragraphs>245</Paragraphs>
  <Slides>46</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Arial</vt:lpstr>
      <vt:lpstr>Calibri</vt:lpstr>
      <vt:lpstr>Arial Nova Light</vt:lpstr>
      <vt:lpstr>Courier New</vt:lpstr>
      <vt:lpstr>Inter Display ExtraLight</vt:lpstr>
      <vt:lpstr>Garamond</vt:lpstr>
      <vt:lpstr>Inter Extra Light</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key insight</vt:lpstr>
      <vt:lpstr>key insight</vt:lpstr>
      <vt:lpstr>how do you pick the colors?</vt:lpstr>
      <vt:lpstr>.</vt:lpstr>
      <vt:lpstr>math*</vt:lpstr>
      <vt:lpstr>naïve explainer</vt:lpstr>
      <vt:lpstr>naïve explainer</vt:lpstr>
      <vt:lpstr>naïve explainer</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akku</cp:lastModifiedBy>
  <cp:revision>172</cp:revision>
  <dcterms:created xsi:type="dcterms:W3CDTF">2024-01-06T10:29:00Z</dcterms:created>
  <dcterms:modified xsi:type="dcterms:W3CDTF">2024-04-06T23:59:32Z</dcterms:modified>
</cp:coreProperties>
</file>

<file path=docProps/thumbnail.jpeg>
</file>